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63" r:id="rId5"/>
    <p:sldId id="269" r:id="rId6"/>
    <p:sldId id="272" r:id="rId7"/>
    <p:sldId id="268" r:id="rId8"/>
    <p:sldId id="267" r:id="rId9"/>
    <p:sldId id="264" r:id="rId10"/>
    <p:sldId id="284" r:id="rId11"/>
    <p:sldId id="273" r:id="rId12"/>
    <p:sldId id="277" r:id="rId13"/>
    <p:sldId id="274" r:id="rId14"/>
    <p:sldId id="279" r:id="rId15"/>
    <p:sldId id="280" r:id="rId16"/>
    <p:sldId id="275" r:id="rId17"/>
    <p:sldId id="285" r:id="rId18"/>
    <p:sldId id="283" r:id="rId19"/>
    <p:sldId id="278" r:id="rId20"/>
    <p:sldId id="276" r:id="rId21"/>
    <p:sldId id="281" r:id="rId22"/>
    <p:sldId id="265" r:id="rId23"/>
    <p:sldId id="266" r:id="rId24"/>
    <p:sldId id="282" r:id="rId25"/>
    <p:sldId id="286" r:id="rId26"/>
    <p:sldId id="26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77" autoAdjust="0"/>
  </p:normalViewPr>
  <p:slideViewPr>
    <p:cSldViewPr snapToGrid="0" snapToObjects="1">
      <p:cViewPr varScale="1">
        <p:scale>
          <a:sx n="105" d="100"/>
          <a:sy n="105" d="100"/>
        </p:scale>
        <p:origin x="16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133AF-31C4-431A-8934-F935350CB70C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9E9DC-19B6-4AA9-858E-29F0EC87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Challenged by the President.  February 2015</a:t>
            </a:r>
          </a:p>
          <a:p>
            <a:r>
              <a:rPr lang="en-US" dirty="0"/>
              <a:t>Growing Infrastructure Needs / Banner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8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6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4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6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9E9DC-19B6-4AA9-858E-29F0EC8798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TSU_h_123 282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316" y="251591"/>
            <a:ext cx="3644244" cy="7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9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6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5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1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307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307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6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51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07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3084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9107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3084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4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6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27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1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8275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492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4949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ETSU long gol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7" y="6281537"/>
            <a:ext cx="2386022" cy="4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74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C5EB-4EDA-DA43-898B-88CCBEED195B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B6CFE-88AD-5F42-9D2D-229388E73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8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prilcsims@gmail.com" TargetMode="External"/><Relationship Id="rId2" Type="http://schemas.openxmlformats.org/officeDocument/2006/relationships/hyperlink" Target="mailto:bandock@googlegroups.co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holtsclawa@ets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3730877" y="2217838"/>
            <a:ext cx="5283583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Minion Pro"/>
                <a:cs typeface="Minion Pro"/>
              </a:rPr>
              <a:t>Moving Banner to Docker &amp; AWS: </a:t>
            </a:r>
          </a:p>
          <a:p>
            <a:r>
              <a:rPr lang="en-US" sz="2400" dirty="0">
                <a:solidFill>
                  <a:schemeClr val="bg1"/>
                </a:solidFill>
                <a:latin typeface="Minion Pro"/>
                <a:cs typeface="Minion Pro"/>
              </a:rPr>
              <a:t>A Technical Deep Dive</a:t>
            </a:r>
            <a:endParaRPr lang="en-US" sz="1400" dirty="0">
              <a:solidFill>
                <a:schemeClr val="bg1"/>
              </a:solidFill>
              <a:latin typeface="Minion Pro"/>
              <a:cs typeface="Minion Pro"/>
            </a:endParaRPr>
          </a:p>
          <a:p>
            <a:endParaRPr lang="en-US" sz="1400" dirty="0">
              <a:solidFill>
                <a:schemeClr val="bg1"/>
              </a:solidFill>
              <a:latin typeface="Minion Pro"/>
              <a:cs typeface="Minion Pro"/>
            </a:endParaRPr>
          </a:p>
          <a:p>
            <a:endParaRPr lang="en-US" sz="1400" dirty="0">
              <a:solidFill>
                <a:schemeClr val="bg1"/>
              </a:solidFill>
              <a:latin typeface="Minion Pro"/>
              <a:cs typeface="Minion Pro"/>
            </a:endParaRPr>
          </a:p>
          <a:p>
            <a:r>
              <a:rPr lang="en-US" sz="1400" dirty="0">
                <a:solidFill>
                  <a:schemeClr val="bg1"/>
                </a:solidFill>
                <a:latin typeface="Minion Pro"/>
                <a:cs typeface="Minion Pro"/>
              </a:rPr>
              <a:t>Albert ‘Alby’ Holtsclaw</a:t>
            </a:r>
            <a:br>
              <a:rPr lang="en-US" sz="1400" dirty="0">
                <a:solidFill>
                  <a:schemeClr val="bg1"/>
                </a:solidFill>
                <a:latin typeface="Minion Pro"/>
                <a:cs typeface="Minion Pro"/>
              </a:rPr>
            </a:br>
            <a:r>
              <a:rPr lang="en-US" sz="1400" dirty="0">
                <a:solidFill>
                  <a:schemeClr val="bg1"/>
                </a:solidFill>
                <a:latin typeface="Minion Pro"/>
                <a:cs typeface="Minion Pro"/>
              </a:rPr>
              <a:t>Senior DevOps Architect / Senior Database Administrator</a:t>
            </a:r>
          </a:p>
          <a:p>
            <a:r>
              <a:rPr lang="en-US" sz="1400" dirty="0">
                <a:solidFill>
                  <a:schemeClr val="bg1"/>
                </a:solidFill>
                <a:latin typeface="Minion Pro"/>
                <a:cs typeface="Minion Pro"/>
              </a:rPr>
              <a:t>East Tennessee State University</a:t>
            </a:r>
          </a:p>
        </p:txBody>
      </p:sp>
      <p:pic>
        <p:nvPicPr>
          <p:cNvPr id="1026" name="Picture 2" descr="IMG_0288_modified.jpg">
            <a:extLst>
              <a:ext uri="{FF2B5EF4-FFF2-40B4-BE49-F238E27FC236}">
                <a16:creationId xmlns:a16="http://schemas.microsoft.com/office/drawing/2014/main" id="{4D492A9F-EDF6-474B-A96E-AF112C300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9"/>
          <a:stretch/>
        </p:blipFill>
        <p:spPr bwMode="auto">
          <a:xfrm>
            <a:off x="-69668" y="2116181"/>
            <a:ext cx="3321378" cy="214231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ETSU">
            <a:extLst>
              <a:ext uri="{FF2B5EF4-FFF2-40B4-BE49-F238E27FC236}">
                <a16:creationId xmlns:a16="http://schemas.microsoft.com/office/drawing/2014/main" id="{B6D9DF55-2479-440D-B1BC-8B08D660A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7"/>
          <a:stretch/>
        </p:blipFill>
        <p:spPr bwMode="auto">
          <a:xfrm>
            <a:off x="0" y="4194063"/>
            <a:ext cx="9175257" cy="26639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792EC-734A-4AD3-9AF4-7C0646D53C83}"/>
              </a:ext>
            </a:extLst>
          </p:cNvPr>
          <p:cNvSpPr txBox="1"/>
          <p:nvPr/>
        </p:nvSpPr>
        <p:spPr>
          <a:xfrm>
            <a:off x="4215384" y="1328140"/>
            <a:ext cx="468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Disclaimer: </a:t>
            </a:r>
            <a:r>
              <a:rPr lang="en-US" b="1" dirty="0">
                <a:solidFill>
                  <a:srgbClr val="FF0000"/>
                </a:solidFill>
              </a:rPr>
              <a:t>This presentation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132681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228600" y="1600200"/>
            <a:ext cx="84582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Docker</a:t>
            </a:r>
            <a:br>
              <a:rPr lang="en-US" sz="2800" dirty="0"/>
            </a:br>
            <a:br>
              <a:rPr lang="en-US" sz="2800" dirty="0"/>
            </a:br>
            <a:r>
              <a:rPr lang="en-US" sz="1800" dirty="0"/>
              <a:t>entrypoint.py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65D1B-A4B0-438A-B66C-30B4BF6C2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6" t="40562" r="33667" b="7185"/>
          <a:stretch/>
        </p:blipFill>
        <p:spPr>
          <a:xfrm>
            <a:off x="2170481" y="1463040"/>
            <a:ext cx="6927799" cy="46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1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Git &amp; ECS Configs</a:t>
            </a:r>
            <a:endParaRPr lang="en-US" sz="1600" dirty="0"/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9F8508D0-EB3C-4A43-97CB-896A336AC714}"/>
              </a:ext>
            </a:extLst>
          </p:cNvPr>
          <p:cNvSpPr/>
          <p:nvPr/>
        </p:nvSpPr>
        <p:spPr>
          <a:xfrm>
            <a:off x="6865620" y="1331767"/>
            <a:ext cx="1821180" cy="579582"/>
          </a:xfrm>
          <a:prstGeom prst="flowChartMultidocumen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ECS Compute Cluster</a:t>
            </a:r>
          </a:p>
        </p:txBody>
      </p:sp>
      <p:pic>
        <p:nvPicPr>
          <p:cNvPr id="7" name="Picture 4" descr="S3BatchOperationsHowitworks">
            <a:extLst>
              <a:ext uri="{FF2B5EF4-FFF2-40B4-BE49-F238E27FC236}">
                <a16:creationId xmlns:a16="http://schemas.microsoft.com/office/drawing/2014/main" id="{24C41818-00CE-41F9-A106-ED53BAD35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32832" r="24890" b="44205"/>
          <a:stretch/>
        </p:blipFill>
        <p:spPr bwMode="auto">
          <a:xfrm>
            <a:off x="5690819" y="1406426"/>
            <a:ext cx="653210" cy="57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80D4A7-AA19-44AA-B6D0-C30825F38917}"/>
              </a:ext>
            </a:extLst>
          </p:cNvPr>
          <p:cNvCxnSpPr>
            <a:cxnSpLocks/>
          </p:cNvCxnSpPr>
          <p:nvPr/>
        </p:nvCxnSpPr>
        <p:spPr>
          <a:xfrm>
            <a:off x="6294120" y="1696225"/>
            <a:ext cx="4802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6" descr="Image result for git icon">
            <a:extLst>
              <a:ext uri="{FF2B5EF4-FFF2-40B4-BE49-F238E27FC236}">
                <a16:creationId xmlns:a16="http://schemas.microsoft.com/office/drawing/2014/main" id="{D3FF3995-E639-472B-8645-9B1D1936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29" y="1516234"/>
            <a:ext cx="948276" cy="3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A84512-28B1-4728-9F89-B490E1E89C0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372100" y="1696225"/>
            <a:ext cx="3187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BBD764B-4A39-48F8-BF88-AC408F114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34" t="4074" r="35166"/>
          <a:stretch/>
        </p:blipFill>
        <p:spPr>
          <a:xfrm>
            <a:off x="167640" y="2120728"/>
            <a:ext cx="2486772" cy="4005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C49B2-880D-4045-A3D4-CEB5B1B42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29" t="30502" r="26500" b="31507"/>
          <a:stretch/>
        </p:blipFill>
        <p:spPr>
          <a:xfrm>
            <a:off x="2747910" y="2726455"/>
            <a:ext cx="5938890" cy="294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Git &amp; ECS Configs</a:t>
            </a:r>
            <a:endParaRPr lang="en-US" sz="1600" dirty="0"/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9F8508D0-EB3C-4A43-97CB-896A336AC714}"/>
              </a:ext>
            </a:extLst>
          </p:cNvPr>
          <p:cNvSpPr/>
          <p:nvPr/>
        </p:nvSpPr>
        <p:spPr>
          <a:xfrm>
            <a:off x="6865620" y="1331767"/>
            <a:ext cx="1821180" cy="579582"/>
          </a:xfrm>
          <a:prstGeom prst="flowChartMultidocumen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ECS Compute Cluster</a:t>
            </a:r>
          </a:p>
        </p:txBody>
      </p:sp>
      <p:pic>
        <p:nvPicPr>
          <p:cNvPr id="7" name="Picture 4" descr="S3BatchOperationsHowitworks">
            <a:extLst>
              <a:ext uri="{FF2B5EF4-FFF2-40B4-BE49-F238E27FC236}">
                <a16:creationId xmlns:a16="http://schemas.microsoft.com/office/drawing/2014/main" id="{24C41818-00CE-41F9-A106-ED53BAD35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32832" r="24890" b="44205"/>
          <a:stretch/>
        </p:blipFill>
        <p:spPr bwMode="auto">
          <a:xfrm>
            <a:off x="5690819" y="1406426"/>
            <a:ext cx="653210" cy="57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80D4A7-AA19-44AA-B6D0-C30825F38917}"/>
              </a:ext>
            </a:extLst>
          </p:cNvPr>
          <p:cNvCxnSpPr>
            <a:cxnSpLocks/>
          </p:cNvCxnSpPr>
          <p:nvPr/>
        </p:nvCxnSpPr>
        <p:spPr>
          <a:xfrm>
            <a:off x="6294120" y="1696225"/>
            <a:ext cx="4802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6" descr="Image result for git icon">
            <a:extLst>
              <a:ext uri="{FF2B5EF4-FFF2-40B4-BE49-F238E27FC236}">
                <a16:creationId xmlns:a16="http://schemas.microsoft.com/office/drawing/2014/main" id="{D3FF3995-E639-472B-8645-9B1D1936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29" y="1516234"/>
            <a:ext cx="948276" cy="3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A84512-28B1-4728-9F89-B490E1E89C0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372100" y="1696225"/>
            <a:ext cx="3187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845009A-0869-433E-B842-F5ECE24DB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50" t="30646" r="56500" b="29786"/>
          <a:stretch/>
        </p:blipFill>
        <p:spPr>
          <a:xfrm>
            <a:off x="251460" y="2377446"/>
            <a:ext cx="3293100" cy="3482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56E92-0CCE-47FA-9687-9C782EA1BB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83" t="14013" r="39416" b="39678"/>
          <a:stretch/>
        </p:blipFill>
        <p:spPr>
          <a:xfrm>
            <a:off x="3741420" y="2410573"/>
            <a:ext cx="5105400" cy="36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Terraform</a:t>
            </a:r>
            <a:endParaRPr lang="en-US" sz="1600" dirty="0"/>
          </a:p>
        </p:txBody>
      </p:sp>
      <p:pic>
        <p:nvPicPr>
          <p:cNvPr id="4" name="Picture 8" descr="Image result for amazon cli logo">
            <a:extLst>
              <a:ext uri="{FF2B5EF4-FFF2-40B4-BE49-F238E27FC236}">
                <a16:creationId xmlns:a16="http://schemas.microsoft.com/office/drawing/2014/main" id="{DF3B2954-45DD-4E9B-A138-C452A50C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8" y="1320240"/>
            <a:ext cx="790856" cy="4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0F5906-4977-440D-8887-57EA257C03EC}"/>
              </a:ext>
            </a:extLst>
          </p:cNvPr>
          <p:cNvCxnSpPr>
            <a:cxnSpLocks/>
          </p:cNvCxnSpPr>
          <p:nvPr/>
        </p:nvCxnSpPr>
        <p:spPr>
          <a:xfrm flipV="1">
            <a:off x="7050474" y="1557497"/>
            <a:ext cx="419354" cy="3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10" descr="Image result for terraform logo">
            <a:extLst>
              <a:ext uri="{FF2B5EF4-FFF2-40B4-BE49-F238E27FC236}">
                <a16:creationId xmlns:a16="http://schemas.microsoft.com/office/drawing/2014/main" id="{C0F7AB94-353B-4B2C-8948-B6639497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49" y="1261248"/>
            <a:ext cx="1114604" cy="11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13F7D9-37A9-4CC5-8352-980876CB2EB2}"/>
              </a:ext>
            </a:extLst>
          </p:cNvPr>
          <p:cNvSpPr/>
          <p:nvPr/>
        </p:nvSpPr>
        <p:spPr>
          <a:xfrm>
            <a:off x="1615439" y="2411295"/>
            <a:ext cx="685360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resource "</a:t>
            </a:r>
            <a:r>
              <a:rPr lang="en-US" sz="1600" dirty="0" err="1"/>
              <a:t>aws_instance</a:t>
            </a:r>
            <a:r>
              <a:rPr lang="en-US" sz="1600" dirty="0"/>
              <a:t>" " </a:t>
            </a:r>
            <a:r>
              <a:rPr lang="en-US" sz="1600" dirty="0" err="1"/>
              <a:t>dban</a:t>
            </a:r>
            <a:r>
              <a:rPr lang="en-US" sz="1600" dirty="0"/>
              <a:t>" {</a:t>
            </a:r>
          </a:p>
          <a:p>
            <a:pPr lvl="1"/>
            <a:r>
              <a:rPr lang="en-US" sz="1600" dirty="0" err="1"/>
              <a:t>ami</a:t>
            </a:r>
            <a:r>
              <a:rPr lang="en-US" sz="1600" dirty="0"/>
              <a:t> = "ami-ae7bfdb8"</a:t>
            </a:r>
          </a:p>
          <a:p>
            <a:pPr lvl="1"/>
            <a:r>
              <a:rPr lang="en-US" sz="1600" b="1" dirty="0" err="1"/>
              <a:t>instance_type</a:t>
            </a:r>
            <a:r>
              <a:rPr lang="en-US" sz="1600" b="1" dirty="0"/>
              <a:t> </a:t>
            </a:r>
            <a:r>
              <a:rPr lang="en-US" sz="1600" dirty="0"/>
              <a:t>= "m4.xlarge"</a:t>
            </a:r>
          </a:p>
          <a:p>
            <a:pPr lvl="1"/>
            <a:r>
              <a:rPr lang="en-US" sz="1600" dirty="0" err="1"/>
              <a:t>subnet_id</a:t>
            </a:r>
            <a:r>
              <a:rPr lang="en-US" sz="1600" dirty="0"/>
              <a:t> = "${</a:t>
            </a:r>
            <a:r>
              <a:rPr lang="en-US" sz="1600" dirty="0" err="1"/>
              <a:t>module.vpc.private_subnets</a:t>
            </a:r>
            <a:r>
              <a:rPr lang="en-US" sz="1600" dirty="0"/>
              <a:t>[1]}"</a:t>
            </a:r>
          </a:p>
          <a:p>
            <a:pPr lvl="1"/>
            <a:r>
              <a:rPr lang="en-US" sz="1600" dirty="0" err="1"/>
              <a:t>key_name</a:t>
            </a:r>
            <a:r>
              <a:rPr lang="en-US" sz="1600" dirty="0"/>
              <a:t> = "</a:t>
            </a:r>
            <a:r>
              <a:rPr lang="en-US" sz="1600" dirty="0" err="1"/>
              <a:t>linux_banner_key</a:t>
            </a:r>
            <a:r>
              <a:rPr lang="en-US" sz="1600" dirty="0"/>
              <a:t>"</a:t>
            </a:r>
          </a:p>
          <a:p>
            <a:pPr lvl="1"/>
            <a:r>
              <a:rPr lang="en-US" sz="1600" dirty="0" err="1"/>
              <a:t>private_ip</a:t>
            </a:r>
            <a:r>
              <a:rPr lang="en-US" sz="1600" dirty="0"/>
              <a:t> = “</a:t>
            </a:r>
            <a:r>
              <a:rPr lang="en-US" sz="1600" dirty="0" err="1"/>
              <a:t>xxx.xx.xx.xxx</a:t>
            </a:r>
            <a:r>
              <a:rPr lang="en-US" sz="1600" dirty="0"/>
              <a:t>"</a:t>
            </a:r>
          </a:p>
          <a:p>
            <a:pPr lvl="1"/>
            <a:r>
              <a:rPr lang="en-US" sz="1600" dirty="0" err="1"/>
              <a:t>vpc_security_group_ids</a:t>
            </a:r>
            <a:r>
              <a:rPr lang="en-US" sz="1600" dirty="0"/>
              <a:t> = ["${aws_security_group.dban.id}"]</a:t>
            </a:r>
          </a:p>
          <a:p>
            <a:pPr lvl="1"/>
            <a:br>
              <a:rPr lang="en-US" sz="1600" dirty="0"/>
            </a:br>
            <a:r>
              <a:rPr lang="en-US" sz="1600" dirty="0" err="1"/>
              <a:t>root_block_device</a:t>
            </a:r>
            <a:r>
              <a:rPr lang="en-US" sz="1600" dirty="0"/>
              <a:t>{</a:t>
            </a:r>
          </a:p>
          <a:p>
            <a:pPr lvl="1"/>
            <a:r>
              <a:rPr lang="en-US" sz="1600" dirty="0"/>
              <a:t>	</a:t>
            </a:r>
            <a:r>
              <a:rPr lang="en-US" sz="1600" dirty="0" err="1"/>
              <a:t>volume_type</a:t>
            </a:r>
            <a:r>
              <a:rPr lang="en-US" sz="1600" dirty="0"/>
              <a:t> = "gp2"</a:t>
            </a:r>
          </a:p>
          <a:p>
            <a:pPr lvl="1"/>
            <a:r>
              <a:rPr lang="en-US" sz="1600" dirty="0"/>
              <a:t>	</a:t>
            </a:r>
            <a:r>
              <a:rPr lang="en-US" sz="1600" dirty="0" err="1"/>
              <a:t>volume_size</a:t>
            </a:r>
            <a:r>
              <a:rPr lang="en-US" sz="1600" dirty="0"/>
              <a:t> = "100"</a:t>
            </a:r>
          </a:p>
          <a:p>
            <a:pPr lvl="1"/>
            <a:r>
              <a:rPr lang="en-US" sz="1600" dirty="0"/>
              <a:t>	</a:t>
            </a:r>
            <a:r>
              <a:rPr lang="en-US" sz="1600" dirty="0" err="1"/>
              <a:t>delete_on_termination</a:t>
            </a:r>
            <a:r>
              <a:rPr lang="en-US" sz="1600" dirty="0"/>
              <a:t> = "false"</a:t>
            </a:r>
          </a:p>
          <a:p>
            <a:pPr lvl="1"/>
            <a:r>
              <a:rPr lang="en-US" sz="1600" dirty="0"/>
              <a:t>}</a:t>
            </a:r>
          </a:p>
          <a:p>
            <a:r>
              <a:rPr lang="en-US" sz="1600" dirty="0"/>
              <a:t>}</a:t>
            </a:r>
          </a:p>
        </p:txBody>
      </p:sp>
      <p:pic>
        <p:nvPicPr>
          <p:cNvPr id="3074" name="Picture 2" descr="Image result for aws ec2 icon">
            <a:extLst>
              <a:ext uri="{FF2B5EF4-FFF2-40B4-BE49-F238E27FC236}">
                <a16:creationId xmlns:a16="http://schemas.microsoft.com/office/drawing/2014/main" id="{C99B1BFB-BDE3-4174-80C0-824263A66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1520" r="50853" b="38959"/>
          <a:stretch/>
        </p:blipFill>
        <p:spPr bwMode="auto">
          <a:xfrm>
            <a:off x="635797" y="3352641"/>
            <a:ext cx="979642" cy="10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1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Terraform</a:t>
            </a:r>
            <a:endParaRPr lang="en-US" sz="1600" dirty="0"/>
          </a:p>
        </p:txBody>
      </p:sp>
      <p:pic>
        <p:nvPicPr>
          <p:cNvPr id="4" name="Picture 8" descr="Image result for amazon cli logo">
            <a:extLst>
              <a:ext uri="{FF2B5EF4-FFF2-40B4-BE49-F238E27FC236}">
                <a16:creationId xmlns:a16="http://schemas.microsoft.com/office/drawing/2014/main" id="{DF3B2954-45DD-4E9B-A138-C452A50C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8" y="1320240"/>
            <a:ext cx="790856" cy="4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0F5906-4977-440D-8887-57EA257C03EC}"/>
              </a:ext>
            </a:extLst>
          </p:cNvPr>
          <p:cNvCxnSpPr>
            <a:cxnSpLocks/>
          </p:cNvCxnSpPr>
          <p:nvPr/>
        </p:nvCxnSpPr>
        <p:spPr>
          <a:xfrm flipV="1">
            <a:off x="7050474" y="1557497"/>
            <a:ext cx="419354" cy="3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10" descr="Image result for terraform logo">
            <a:extLst>
              <a:ext uri="{FF2B5EF4-FFF2-40B4-BE49-F238E27FC236}">
                <a16:creationId xmlns:a16="http://schemas.microsoft.com/office/drawing/2014/main" id="{C0F7AB94-353B-4B2C-8948-B6639497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49" y="1261248"/>
            <a:ext cx="1114604" cy="11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13F7D9-37A9-4CC5-8352-980876CB2EB2}"/>
              </a:ext>
            </a:extLst>
          </p:cNvPr>
          <p:cNvSpPr/>
          <p:nvPr/>
        </p:nvSpPr>
        <p:spPr>
          <a:xfrm>
            <a:off x="1615439" y="2411295"/>
            <a:ext cx="68536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resource "</a:t>
            </a:r>
            <a:r>
              <a:rPr lang="en-US" sz="1600" dirty="0" err="1"/>
              <a:t>aws_ecs_service</a:t>
            </a:r>
            <a:r>
              <a:rPr lang="en-US" sz="1600" dirty="0"/>
              <a:t>" "prod-</a:t>
            </a:r>
            <a:r>
              <a:rPr lang="en-US" sz="1600" dirty="0" err="1"/>
              <a:t>BannerAdmin</a:t>
            </a:r>
            <a:r>
              <a:rPr lang="en-US" sz="1600" dirty="0"/>
              <a:t>" {  </a:t>
            </a:r>
          </a:p>
          <a:p>
            <a:r>
              <a:rPr lang="en-US" sz="1600" dirty="0"/>
              <a:t>     name = "prod-</a:t>
            </a:r>
            <a:r>
              <a:rPr lang="en-US" sz="1600" dirty="0" err="1"/>
              <a:t>BannerAdmin</a:t>
            </a:r>
            <a:r>
              <a:rPr lang="en-US" sz="1600" dirty="0"/>
              <a:t>"  </a:t>
            </a:r>
          </a:p>
          <a:p>
            <a:r>
              <a:rPr lang="en-US" sz="1600" dirty="0"/>
              <a:t>     cluster = "${aws_ecs_cluster.pcompute.id}" 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task_definition</a:t>
            </a:r>
            <a:r>
              <a:rPr lang="en-US" sz="1600" dirty="0"/>
              <a:t> = "${</a:t>
            </a:r>
            <a:r>
              <a:rPr lang="en-US" sz="1600" dirty="0" err="1"/>
              <a:t>aws_ecs_task_definition.prod-BannerAdmin.arn</a:t>
            </a:r>
            <a:r>
              <a:rPr lang="en-US" sz="1600" dirty="0"/>
              <a:t>}"      </a:t>
            </a:r>
          </a:p>
          <a:p>
            <a:r>
              <a:rPr lang="en-US" sz="1600" dirty="0"/>
              <a:t>     </a:t>
            </a:r>
            <a:r>
              <a:rPr lang="en-US" sz="1600" b="1" dirty="0" err="1"/>
              <a:t>desired_count</a:t>
            </a:r>
            <a:r>
              <a:rPr lang="en-US" sz="1600" b="1" dirty="0"/>
              <a:t> </a:t>
            </a:r>
            <a:r>
              <a:rPr lang="en-US" sz="1600" dirty="0"/>
              <a:t>= </a:t>
            </a:r>
            <a:r>
              <a:rPr lang="en-US" sz="1600" dirty="0">
                <a:highlight>
                  <a:srgbClr val="FFFF00"/>
                </a:highlight>
              </a:rPr>
              <a:t>2</a:t>
            </a:r>
            <a:r>
              <a:rPr lang="en-US" sz="1600" dirty="0"/>
              <a:t> 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iam_role</a:t>
            </a:r>
            <a:r>
              <a:rPr lang="en-US" sz="1600" dirty="0"/>
              <a:t> = "${</a:t>
            </a:r>
            <a:r>
              <a:rPr lang="en-US" sz="1600" dirty="0" err="1"/>
              <a:t>aws_iam_role.pecs_service_role.arn</a:t>
            </a:r>
            <a:r>
              <a:rPr lang="en-US" sz="1600" dirty="0"/>
              <a:t>}" 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depends_on</a:t>
            </a:r>
            <a:r>
              <a:rPr lang="en-US" sz="1600" dirty="0"/>
              <a:t> = ["</a:t>
            </a:r>
            <a:r>
              <a:rPr lang="en-US" sz="1600" dirty="0" err="1"/>
              <a:t>aws_iam_role_policy.pecs_service_role_policy</a:t>
            </a:r>
            <a:r>
              <a:rPr lang="en-US" sz="1600" dirty="0"/>
              <a:t>"]  </a:t>
            </a:r>
          </a:p>
          <a:p>
            <a:r>
              <a:rPr lang="en-US" sz="1600" dirty="0"/>
              <a:t>     </a:t>
            </a:r>
            <a:r>
              <a:rPr lang="en-US" sz="1600" dirty="0" err="1"/>
              <a:t>load_balancer</a:t>
            </a:r>
            <a:r>
              <a:rPr lang="en-US" sz="1600" dirty="0"/>
              <a:t> {    </a:t>
            </a:r>
          </a:p>
          <a:p>
            <a:r>
              <a:rPr lang="en-US" sz="1600" dirty="0"/>
              <a:t>         </a:t>
            </a:r>
            <a:r>
              <a:rPr lang="en-US" sz="1600" dirty="0" err="1"/>
              <a:t>target_group_arn</a:t>
            </a:r>
            <a:r>
              <a:rPr lang="en-US" sz="1600" dirty="0"/>
              <a:t> = "${</a:t>
            </a:r>
            <a:r>
              <a:rPr lang="en-US" sz="1600" dirty="0" err="1"/>
              <a:t>aws_alb_target_group.prod-BannerAdmin.arn</a:t>
            </a:r>
            <a:r>
              <a:rPr lang="en-US" sz="1600" dirty="0"/>
              <a:t>}"    </a:t>
            </a:r>
          </a:p>
          <a:p>
            <a:r>
              <a:rPr lang="en-US" sz="1600" dirty="0"/>
              <a:t>         </a:t>
            </a:r>
            <a:r>
              <a:rPr lang="en-US" sz="1600" dirty="0" err="1"/>
              <a:t>container_name</a:t>
            </a:r>
            <a:r>
              <a:rPr lang="en-US" sz="1600" dirty="0"/>
              <a:t> = "prod-</a:t>
            </a:r>
            <a:r>
              <a:rPr lang="en-US" sz="1600" dirty="0" err="1"/>
              <a:t>BannerAdmin</a:t>
            </a:r>
            <a:r>
              <a:rPr lang="en-US" sz="1600" dirty="0"/>
              <a:t>",    </a:t>
            </a:r>
          </a:p>
          <a:p>
            <a:r>
              <a:rPr lang="en-US" sz="1600" dirty="0"/>
              <a:t>         </a:t>
            </a:r>
            <a:r>
              <a:rPr lang="en-US" sz="1600" dirty="0" err="1"/>
              <a:t>container_port</a:t>
            </a:r>
            <a:r>
              <a:rPr lang="en-US" sz="1600" dirty="0"/>
              <a:t> = 8080  </a:t>
            </a:r>
          </a:p>
          <a:p>
            <a:r>
              <a:rPr lang="en-US" sz="1600" dirty="0"/>
              <a:t>     }  </a:t>
            </a:r>
          </a:p>
          <a:p>
            <a:r>
              <a:rPr lang="en-US" sz="1600" dirty="0"/>
              <a:t>     …..</a:t>
            </a:r>
          </a:p>
          <a:p>
            <a:r>
              <a:rPr lang="en-US" sz="1600" dirty="0"/>
              <a:t>}</a:t>
            </a:r>
          </a:p>
        </p:txBody>
      </p:sp>
      <p:pic>
        <p:nvPicPr>
          <p:cNvPr id="6146" name="Picture 2" descr="Image result for aws ecs icon">
            <a:extLst>
              <a:ext uri="{FF2B5EF4-FFF2-40B4-BE49-F238E27FC236}">
                <a16:creationId xmlns:a16="http://schemas.microsoft.com/office/drawing/2014/main" id="{D2A439FB-DBB8-4FE0-A944-5457DC6B0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5667" r="36313" b="62445"/>
          <a:stretch/>
        </p:blipFill>
        <p:spPr bwMode="auto">
          <a:xfrm>
            <a:off x="635797" y="3300036"/>
            <a:ext cx="1225334" cy="1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85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Terraform</a:t>
            </a:r>
            <a:endParaRPr lang="en-US" sz="1600" dirty="0"/>
          </a:p>
        </p:txBody>
      </p:sp>
      <p:pic>
        <p:nvPicPr>
          <p:cNvPr id="4" name="Picture 8" descr="Image result for amazon cli logo">
            <a:extLst>
              <a:ext uri="{FF2B5EF4-FFF2-40B4-BE49-F238E27FC236}">
                <a16:creationId xmlns:a16="http://schemas.microsoft.com/office/drawing/2014/main" id="{DF3B2954-45DD-4E9B-A138-C452A50C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38" y="1320240"/>
            <a:ext cx="790856" cy="4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0F5906-4977-440D-8887-57EA257C03EC}"/>
              </a:ext>
            </a:extLst>
          </p:cNvPr>
          <p:cNvCxnSpPr>
            <a:cxnSpLocks/>
          </p:cNvCxnSpPr>
          <p:nvPr/>
        </p:nvCxnSpPr>
        <p:spPr>
          <a:xfrm flipV="1">
            <a:off x="7050474" y="1557497"/>
            <a:ext cx="419354" cy="3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10" descr="Image result for terraform logo">
            <a:extLst>
              <a:ext uri="{FF2B5EF4-FFF2-40B4-BE49-F238E27FC236}">
                <a16:creationId xmlns:a16="http://schemas.microsoft.com/office/drawing/2014/main" id="{C0F7AB94-353B-4B2C-8948-B6639497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49" y="1261248"/>
            <a:ext cx="1114604" cy="11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aws ecs icon">
            <a:extLst>
              <a:ext uri="{FF2B5EF4-FFF2-40B4-BE49-F238E27FC236}">
                <a16:creationId xmlns:a16="http://schemas.microsoft.com/office/drawing/2014/main" id="{D2A439FB-DBB8-4FE0-A944-5457DC6B0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5667" r="36313" b="62445"/>
          <a:stretch/>
        </p:blipFill>
        <p:spPr bwMode="auto">
          <a:xfrm>
            <a:off x="635797" y="3300036"/>
            <a:ext cx="1225334" cy="1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D7E35-F771-49E7-86DC-1E79DF8B2A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55" r="62583" b="40357"/>
          <a:stretch/>
        </p:blipFill>
        <p:spPr>
          <a:xfrm>
            <a:off x="2305894" y="2372383"/>
            <a:ext cx="4744580" cy="3736065"/>
          </a:xfrm>
          <a:prstGeom prst="rect">
            <a:avLst/>
          </a:prstGeom>
        </p:spPr>
      </p:pic>
      <p:pic>
        <p:nvPicPr>
          <p:cNvPr id="10" name="Picture 2" descr="Product-Page-Diagram_Amazon-ECR">
            <a:extLst>
              <a:ext uri="{FF2B5EF4-FFF2-40B4-BE49-F238E27FC236}">
                <a16:creationId xmlns:a16="http://schemas.microsoft.com/office/drawing/2014/main" id="{1DE99049-10C5-44FD-982C-44DE4459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33563" r="70001" b="30893"/>
          <a:stretch/>
        </p:blipFill>
        <p:spPr bwMode="auto">
          <a:xfrm>
            <a:off x="734856" y="4598017"/>
            <a:ext cx="964403" cy="11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6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Lambda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A23A2-6FB4-4EBF-9200-9F917E538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0" t="30790" r="38000" b="9141"/>
          <a:stretch/>
        </p:blipFill>
        <p:spPr>
          <a:xfrm>
            <a:off x="4369481" y="2065019"/>
            <a:ext cx="4681461" cy="4061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33E8B4-F701-4920-9E5B-715253870611}"/>
              </a:ext>
            </a:extLst>
          </p:cNvPr>
          <p:cNvSpPr/>
          <p:nvPr/>
        </p:nvSpPr>
        <p:spPr>
          <a:xfrm>
            <a:off x="2437674" y="1741467"/>
            <a:ext cx="20047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rave-</a:t>
            </a: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rss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c2g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campustoursmaint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ec2-start-parkable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errors-remedy-to-slack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SecureAccess_ETL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pobox</a:t>
            </a: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-sync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pwebsql1-ip-check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ebs</a:t>
            </a: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-backup-worker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contracts_etlemailer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trs-etl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wets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sa</a:t>
            </a: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-log-clean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campus_tours_emailer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compcalc_etl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major-change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contact_methods_etl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snsToSlack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provost_etl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ebs</a:t>
            </a: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-backup-prune</a:t>
            </a:r>
            <a:br>
              <a:rPr lang="en-US" altLang="en-US" sz="1200" dirty="0"/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ec2-stop-parkable</a:t>
            </a:r>
            <a:br>
              <a:rPr lang="en-US" altLang="en-US" sz="1200" dirty="0"/>
            </a:br>
            <a:r>
              <a:rPr lang="en-US" altLang="en-US" sz="1200" dirty="0" err="1">
                <a:solidFill>
                  <a:srgbClr val="000000"/>
                </a:solidFill>
                <a:cs typeface="Liberation Sans" panose="020B0604020202020204" pitchFamily="34" charset="0"/>
              </a:rPr>
              <a:t>TRS_Reminders</a:t>
            </a:r>
            <a:b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</a:br>
            <a:r>
              <a:rPr lang="en-US" altLang="en-US" sz="1200" dirty="0">
                <a:solidFill>
                  <a:srgbClr val="000000"/>
                </a:solidFill>
                <a:cs typeface="Liberation Sans" panose="020B0604020202020204" pitchFamily="34" charset="0"/>
              </a:rPr>
              <a:t>parking</a:t>
            </a:r>
            <a:br>
              <a:rPr lang="en-US" altLang="en-US" sz="1200" dirty="0"/>
            </a:b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8031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AMIs and Snapshots</a:t>
            </a:r>
          </a:p>
          <a:p>
            <a:pPr lvl="1"/>
            <a:r>
              <a:rPr lang="en-US" sz="1600" dirty="0"/>
              <a:t>Snap AMIs quarterly or major upgrades</a:t>
            </a:r>
          </a:p>
          <a:p>
            <a:pPr lvl="1"/>
            <a:r>
              <a:rPr lang="en-US" sz="1600" dirty="0"/>
              <a:t>Snap AMIs for install baselines</a:t>
            </a:r>
          </a:p>
          <a:p>
            <a:pPr lvl="1"/>
            <a:r>
              <a:rPr lang="en-US" sz="1600" dirty="0"/>
              <a:t>Snapshots nightly</a:t>
            </a:r>
          </a:p>
          <a:p>
            <a:pPr lvl="1"/>
            <a:r>
              <a:rPr lang="en-US" sz="1600" dirty="0"/>
              <a:t>Automated Backup and Prune via Lambda</a:t>
            </a:r>
          </a:p>
          <a:p>
            <a:pPr lvl="1"/>
            <a:r>
              <a:rPr lang="en-US" sz="1600" dirty="0"/>
              <a:t>Migrate to Amazon Data Lifecycle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59C3B-34A9-4B61-8603-D5E0FAC7F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8" t="4777" r="41340" b="9267"/>
          <a:stretch/>
        </p:blipFill>
        <p:spPr>
          <a:xfrm>
            <a:off x="5184741" y="1102936"/>
            <a:ext cx="3742441" cy="50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3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Route 53 and DNS forwarders</a:t>
            </a:r>
            <a:endParaRPr lang="en-US" sz="1600" dirty="0"/>
          </a:p>
        </p:txBody>
      </p:sp>
      <p:pic>
        <p:nvPicPr>
          <p:cNvPr id="10242" name="Picture 2" descr="image003">
            <a:extLst>
              <a:ext uri="{FF2B5EF4-FFF2-40B4-BE49-F238E27FC236}">
                <a16:creationId xmlns:a16="http://schemas.microsoft.com/office/drawing/2014/main" id="{0E9467F2-7CAA-49C3-A5FC-1D3EE23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40" y="2083773"/>
            <a:ext cx="4010977" cy="401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Related image">
            <a:extLst>
              <a:ext uri="{FF2B5EF4-FFF2-40B4-BE49-F238E27FC236}">
                <a16:creationId xmlns:a16="http://schemas.microsoft.com/office/drawing/2014/main" id="{200E0AD5-EAB1-4A6F-8DD8-E9DAB5288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" y="2768739"/>
            <a:ext cx="1554481" cy="7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DA50B7-0294-499A-95F0-EAC6E2229642}"/>
              </a:ext>
            </a:extLst>
          </p:cNvPr>
          <p:cNvSpPr txBox="1"/>
          <p:nvPr/>
        </p:nvSpPr>
        <p:spPr>
          <a:xfrm>
            <a:off x="426719" y="4089261"/>
            <a:ext cx="16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 domains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D9C38-B80A-49F0-818D-27B943DFD9B3}"/>
              </a:ext>
            </a:extLst>
          </p:cNvPr>
          <p:cNvSpPr txBox="1"/>
          <p:nvPr/>
        </p:nvSpPr>
        <p:spPr>
          <a:xfrm>
            <a:off x="690800" y="4503600"/>
            <a:ext cx="3653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Point on-prem DNS entry to APEX load balancer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goldlink.etsu.edu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degreeworks.etsu.edu</a:t>
            </a:r>
          </a:p>
        </p:txBody>
      </p:sp>
    </p:spTree>
    <p:extLst>
      <p:ext uri="{BB962C8B-B14F-4D97-AF65-F5344CB8AC3E}">
        <p14:creationId xmlns:p14="http://schemas.microsoft.com/office/powerpoint/2010/main" val="410062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6"/>
            <a:ext cx="8229600" cy="1143000"/>
          </a:xfrm>
        </p:spPr>
        <p:txBody>
          <a:bodyPr/>
          <a:lstStyle/>
          <a:p>
            <a:r>
              <a:rPr lang="en-US"/>
              <a:t>Technologies and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Logging</a:t>
            </a:r>
          </a:p>
          <a:p>
            <a:pPr marL="0" indent="0">
              <a:buNone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Cloudwatch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Cloudtrail</a:t>
            </a:r>
            <a:r>
              <a:rPr lang="en-US" sz="1600" dirty="0"/>
              <a:t> (Audit)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S3 Log Dumps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28113-85EE-4FA2-8351-759409A68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00" t="5746"/>
          <a:stretch/>
        </p:blipFill>
        <p:spPr>
          <a:xfrm>
            <a:off x="2849880" y="1181840"/>
            <a:ext cx="6195060" cy="44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2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Architecture</a:t>
            </a:r>
          </a:p>
          <a:p>
            <a:r>
              <a:rPr lang="en-US" dirty="0"/>
              <a:t>Processes, Technologies, and Services Used</a:t>
            </a:r>
          </a:p>
          <a:p>
            <a:r>
              <a:rPr lang="en-US" dirty="0"/>
              <a:t>Benefits Gained and Challenges Encountered</a:t>
            </a:r>
          </a:p>
        </p:txBody>
      </p:sp>
    </p:spTree>
    <p:extLst>
      <p:ext uri="{BB962C8B-B14F-4D97-AF65-F5344CB8AC3E}">
        <p14:creationId xmlns:p14="http://schemas.microsoft.com/office/powerpoint/2010/main" val="134997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6"/>
            <a:ext cx="8229600" cy="1143000"/>
          </a:xfrm>
        </p:spPr>
        <p:txBody>
          <a:bodyPr/>
          <a:lstStyle/>
          <a:p>
            <a:r>
              <a:rPr lang="en-US"/>
              <a:t>Technologies and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Monitoring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Prometheus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Alerts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Grafana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CD9A8-3BFC-414D-B75E-999D4A9E0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"/>
          <a:stretch/>
        </p:blipFill>
        <p:spPr>
          <a:xfrm>
            <a:off x="2660904" y="2342833"/>
            <a:ext cx="6467856" cy="3783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2D497-14F2-454E-899F-44A922026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8"/>
          <a:stretch/>
        </p:blipFill>
        <p:spPr>
          <a:xfrm>
            <a:off x="4694178" y="1131299"/>
            <a:ext cx="1964617" cy="1147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A9310-ED41-4D15-84EB-1B2B3BED5B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6"/>
          <a:stretch/>
        </p:blipFill>
        <p:spPr>
          <a:xfrm>
            <a:off x="2660904" y="1131299"/>
            <a:ext cx="196461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16"/>
            <a:ext cx="8229600" cy="1143000"/>
          </a:xfrm>
        </p:spPr>
        <p:txBody>
          <a:bodyPr/>
          <a:lstStyle/>
          <a:p>
            <a:r>
              <a:rPr lang="en-US"/>
              <a:t>Technologies and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Configuration  Management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7170" name="Picture 2" descr="Image result for puppet logo">
            <a:extLst>
              <a:ext uri="{FF2B5EF4-FFF2-40B4-BE49-F238E27FC236}">
                <a16:creationId xmlns:a16="http://schemas.microsoft.com/office/drawing/2014/main" id="{3816F23E-3F86-4C86-8E89-8F87D9E2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78964"/>
            <a:ext cx="1821180" cy="6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9D3B1-66AB-40E2-B30E-584659E6A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33" t="21327" r="48167" b="9141"/>
          <a:stretch/>
        </p:blipFill>
        <p:spPr>
          <a:xfrm>
            <a:off x="5334000" y="1150619"/>
            <a:ext cx="3741420" cy="4975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83FC8-A80E-434B-8A63-B8206B559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" y="2097362"/>
            <a:ext cx="5196431" cy="39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5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011EE-8129-4F1F-8067-019D794B128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Better Disaster Recovery</a:t>
            </a:r>
          </a:p>
          <a:p>
            <a:pPr lvl="1"/>
            <a:r>
              <a:rPr lang="en-US" sz="1600" dirty="0"/>
              <a:t>AMIs, Snapshots, Infrastructure as Code</a:t>
            </a:r>
          </a:p>
          <a:p>
            <a:r>
              <a:rPr lang="en-US" dirty="0"/>
              <a:t>High Availability</a:t>
            </a:r>
          </a:p>
          <a:p>
            <a:pPr lvl="1"/>
            <a:r>
              <a:rPr lang="en-US" sz="1600" dirty="0"/>
              <a:t>Multi-AZ, Multiple Instances, Load Balanced</a:t>
            </a:r>
          </a:p>
          <a:p>
            <a:r>
              <a:rPr lang="en-US" dirty="0"/>
              <a:t>Improved Scalability</a:t>
            </a:r>
          </a:p>
          <a:p>
            <a:pPr lvl="1"/>
            <a:r>
              <a:rPr lang="en-US" sz="1600" dirty="0"/>
              <a:t>ECS Compute Clusters, Auto-Scaling Groups, Containers. Capacity on Demand</a:t>
            </a:r>
          </a:p>
          <a:p>
            <a:r>
              <a:rPr lang="en-US" dirty="0"/>
              <a:t>Improved Security</a:t>
            </a:r>
          </a:p>
          <a:p>
            <a:pPr lvl="1"/>
            <a:r>
              <a:rPr lang="en-US" sz="1600" dirty="0"/>
              <a:t>Network Isolation, Security Groups, Monitoring, VPN Gateway, Peering</a:t>
            </a:r>
          </a:p>
          <a:p>
            <a:r>
              <a:rPr lang="en-US" dirty="0"/>
              <a:t>Easier to Maintain</a:t>
            </a:r>
          </a:p>
          <a:p>
            <a:pPr lvl="1"/>
            <a:r>
              <a:rPr lang="en-US" sz="1600" dirty="0"/>
              <a:t>Declarative Infrastructure and Services.  Git / Continuous Integration Pipelines</a:t>
            </a:r>
          </a:p>
        </p:txBody>
      </p:sp>
    </p:spTree>
    <p:extLst>
      <p:ext uri="{BB962C8B-B14F-4D97-AF65-F5344CB8AC3E}">
        <p14:creationId xmlns:p14="http://schemas.microsoft.com/office/powerpoint/2010/main" val="2878780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90F1-1FAB-41CE-AFA1-5DDC8AECF1B2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Timing</a:t>
            </a:r>
          </a:p>
          <a:p>
            <a:r>
              <a:rPr lang="en-US" sz="2800" dirty="0"/>
              <a:t>Staffing (workload/capacity and self-learning)</a:t>
            </a:r>
          </a:p>
          <a:p>
            <a:r>
              <a:rPr lang="en-US" sz="2800" dirty="0"/>
              <a:t>Cost (Op-ex vs Cap-ex)</a:t>
            </a:r>
          </a:p>
          <a:p>
            <a:r>
              <a:rPr lang="en-US" sz="2800" dirty="0"/>
              <a:t>AWS Contract</a:t>
            </a:r>
          </a:p>
          <a:p>
            <a:r>
              <a:rPr lang="en-US" sz="2800" dirty="0"/>
              <a:t>Networking (VPN Gateway, CISCO ASA, SQL Fixup protocol, persistent connection sniping)</a:t>
            </a:r>
          </a:p>
        </p:txBody>
      </p:sp>
    </p:spTree>
    <p:extLst>
      <p:ext uri="{BB962C8B-B14F-4D97-AF65-F5344CB8AC3E}">
        <p14:creationId xmlns:p14="http://schemas.microsoft.com/office/powerpoint/2010/main" val="1188616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C32BB2-4DBB-4F4A-BBB4-6E7A3C8DB11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39503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Containerize more apps</a:t>
            </a:r>
          </a:p>
          <a:p>
            <a:r>
              <a:rPr lang="en-US" sz="2000" dirty="0" err="1"/>
              <a:t>Puppetize</a:t>
            </a:r>
            <a:r>
              <a:rPr lang="en-US" sz="2000" dirty="0"/>
              <a:t> when containers not ideal</a:t>
            </a:r>
          </a:p>
          <a:p>
            <a:r>
              <a:rPr lang="en-US" sz="2000" dirty="0"/>
              <a:t>Create standby in separate region </a:t>
            </a:r>
          </a:p>
          <a:p>
            <a:r>
              <a:rPr lang="en-US" sz="2000" dirty="0"/>
              <a:t>Increase usage of CI/CD</a:t>
            </a:r>
          </a:p>
          <a:p>
            <a:r>
              <a:rPr lang="en-US" sz="2000" dirty="0"/>
              <a:t>Increase monitoring via Prometheus and smart alerting</a:t>
            </a:r>
          </a:p>
          <a:p>
            <a:r>
              <a:rPr lang="en-US" sz="2000" dirty="0"/>
              <a:t>All the Dashboards!!!</a:t>
            </a:r>
          </a:p>
          <a:p>
            <a:r>
              <a:rPr lang="en-US" sz="2000" dirty="0"/>
              <a:t>Greenfield Projects</a:t>
            </a:r>
          </a:p>
          <a:p>
            <a:pPr lvl="1"/>
            <a:r>
              <a:rPr lang="en-US" sz="2000" dirty="0"/>
              <a:t>AWS </a:t>
            </a:r>
            <a:r>
              <a:rPr lang="en-US" sz="2000" dirty="0" err="1"/>
              <a:t>Fargate</a:t>
            </a:r>
            <a:endParaRPr lang="en-US" sz="2000" dirty="0"/>
          </a:p>
          <a:p>
            <a:pPr lvl="1"/>
            <a:r>
              <a:rPr lang="en-US" sz="2000" dirty="0"/>
              <a:t>Kubernetes (EKS or Standalone)</a:t>
            </a:r>
          </a:p>
        </p:txBody>
      </p:sp>
    </p:spTree>
    <p:extLst>
      <p:ext uri="{BB962C8B-B14F-4D97-AF65-F5344CB8AC3E}">
        <p14:creationId xmlns:p14="http://schemas.microsoft.com/office/powerpoint/2010/main" val="809606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C32BB2-4DBB-4F4A-BBB4-6E7A3C8DB11D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39503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Bandock</a:t>
            </a:r>
            <a:r>
              <a:rPr lang="en-US" sz="2000" dirty="0"/>
              <a:t> Google Group</a:t>
            </a:r>
          </a:p>
          <a:p>
            <a:pPr lvl="1"/>
            <a:r>
              <a:rPr lang="en-US" sz="1600" dirty="0">
                <a:hlinkClick r:id="rId2"/>
              </a:rPr>
              <a:t>bandock@googlegroups.com</a:t>
            </a:r>
            <a:endParaRPr lang="en-US" sz="1600" dirty="0"/>
          </a:p>
          <a:p>
            <a:endParaRPr lang="en-US" sz="2000" dirty="0"/>
          </a:p>
          <a:p>
            <a:r>
              <a:rPr lang="en-US" sz="2000" dirty="0"/>
              <a:t>Banner AWS Slack Group</a:t>
            </a:r>
          </a:p>
          <a:p>
            <a:pPr lvl="1"/>
            <a:r>
              <a:rPr lang="en-US" sz="1600" dirty="0"/>
              <a:t>April Sims</a:t>
            </a:r>
          </a:p>
          <a:p>
            <a:pPr marL="457200" lvl="1" indent="0">
              <a:buNone/>
            </a:pPr>
            <a:r>
              <a:rPr lang="en-US" sz="1600" dirty="0"/>
              <a:t>Southern Utah University</a:t>
            </a:r>
          </a:p>
          <a:p>
            <a:pPr marL="457200" lvl="1" indent="0">
              <a:buNone/>
            </a:pPr>
            <a:r>
              <a:rPr lang="en-US" sz="1600" dirty="0">
                <a:hlinkClick r:id="rId3"/>
              </a:rPr>
              <a:t>aprilcsims@gmail.com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Monthly (</a:t>
            </a:r>
            <a:r>
              <a:rPr lang="en-US" sz="1600" dirty="0" err="1"/>
              <a:t>ish</a:t>
            </a:r>
            <a:r>
              <a:rPr lang="en-US" sz="1600" dirty="0"/>
              <a:t>) Meetings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B8493-F3C5-4D07-9359-36A3D3202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19835" r="45631" b="3205"/>
          <a:stretch/>
        </p:blipFill>
        <p:spPr>
          <a:xfrm>
            <a:off x="4033772" y="1247416"/>
            <a:ext cx="4653028" cy="469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7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Albert ‘Alby’ Holtsclaw</a:t>
            </a:r>
            <a:br>
              <a:rPr lang="en-US" dirty="0"/>
            </a:br>
            <a:r>
              <a:rPr lang="en-US" sz="1300" b="0" dirty="0"/>
              <a:t>Senior DevOps Architect / Senior Database Administrator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95DDF3-F494-4C77-A015-B60DDE4E28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80" r="298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22516"/>
            <a:ext cx="5486400" cy="731837"/>
          </a:xfrm>
        </p:spPr>
        <p:txBody>
          <a:bodyPr/>
          <a:lstStyle/>
          <a:p>
            <a:r>
              <a:rPr lang="en-US" dirty="0"/>
              <a:t>AlbertHoltsclaw.com</a:t>
            </a:r>
            <a:br>
              <a:rPr lang="en-US" dirty="0"/>
            </a:br>
            <a:r>
              <a:rPr lang="en-US" dirty="0">
                <a:hlinkClick r:id="rId4"/>
              </a:rPr>
              <a:t>holtsclawa@etsu.edu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96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95740-6DB4-4BB9-9C14-BA8C55CC8C01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Enterprise Systems, custom applications</a:t>
            </a:r>
          </a:p>
          <a:p>
            <a:pPr lvl="1"/>
            <a:r>
              <a:rPr lang="en-US" sz="1600" dirty="0"/>
              <a:t>Facing Upgrades: SQL Server, Windows Server, Codebase (Accessibility, Framework)</a:t>
            </a:r>
          </a:p>
          <a:p>
            <a:pPr lvl="1"/>
            <a:r>
              <a:rPr lang="en-US" sz="1600" dirty="0"/>
              <a:t>Growing number of “mission critical” applications</a:t>
            </a:r>
          </a:p>
          <a:p>
            <a:r>
              <a:rPr lang="en-US" dirty="0"/>
              <a:t>Aging Banner ERP Infrastructure</a:t>
            </a:r>
          </a:p>
          <a:p>
            <a:pPr lvl="1"/>
            <a:r>
              <a:rPr lang="en-US" sz="1600" dirty="0"/>
              <a:t>ERP Hosts: RHEL 5, Hardware Replacement, Datacenter Migration (2017)</a:t>
            </a:r>
          </a:p>
          <a:p>
            <a:r>
              <a:rPr lang="en-US" dirty="0"/>
              <a:t>Availability, Scalability, Disaster Recovery / BC</a:t>
            </a:r>
          </a:p>
          <a:p>
            <a:r>
              <a:rPr lang="en-US" dirty="0"/>
              <a:t>Growing Infrastructure Needs / Banner 9</a:t>
            </a:r>
          </a:p>
          <a:p>
            <a:pPr lvl="1"/>
            <a:r>
              <a:rPr lang="en-US" sz="1600" dirty="0"/>
              <a:t>Need for higher efficiency, easier maintenance</a:t>
            </a:r>
          </a:p>
          <a:p>
            <a:pPr lvl="1"/>
            <a:r>
              <a:rPr lang="en-US" sz="1600" dirty="0"/>
              <a:t>Puppet / Configuration Management wasn’t enough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8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83F06-14A9-4607-8379-5BC979CBEAD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VPC Setup:  </a:t>
            </a:r>
            <a:r>
              <a:rPr lang="en-US" sz="1600" dirty="0"/>
              <a:t>dev vs prod, subnets, multi-AZ</a:t>
            </a:r>
          </a:p>
          <a:p>
            <a:r>
              <a:rPr lang="en-US" sz="2800" dirty="0"/>
              <a:t>Databases:</a:t>
            </a:r>
          </a:p>
          <a:p>
            <a:pPr lvl="1"/>
            <a:r>
              <a:rPr lang="en-US" sz="1600" dirty="0"/>
              <a:t>Oracle on EC2  (Unable to leverage RDS, filesystem access, one-off patches)</a:t>
            </a:r>
          </a:p>
          <a:p>
            <a:pPr lvl="1"/>
            <a:r>
              <a:rPr lang="en-US" sz="1600" dirty="0"/>
              <a:t>SQL Server Cluster on RDS, MySQL on Aurora RDS</a:t>
            </a:r>
          </a:p>
          <a:p>
            <a:r>
              <a:rPr lang="en-US" sz="2800" dirty="0"/>
              <a:t>Job Submission: </a:t>
            </a:r>
            <a:r>
              <a:rPr lang="en-US" sz="1600" dirty="0"/>
              <a:t>EC2 (Docker in future?)</a:t>
            </a:r>
          </a:p>
          <a:p>
            <a:r>
              <a:rPr lang="en-US" sz="2800" dirty="0"/>
              <a:t>All Banner 9 Apps, SSB, Others: </a:t>
            </a:r>
            <a:r>
              <a:rPr lang="en-US" sz="1600" dirty="0"/>
              <a:t>Docker / ECS Cluster</a:t>
            </a:r>
          </a:p>
          <a:p>
            <a:r>
              <a:rPr lang="en-US" sz="2800" dirty="0"/>
              <a:t>eInvoice / IFEP / Old Middleware: </a:t>
            </a:r>
            <a:r>
              <a:rPr lang="en-US" sz="1600" dirty="0"/>
              <a:t>EC2 (for now)</a:t>
            </a:r>
          </a:p>
          <a:p>
            <a:r>
              <a:rPr lang="en-US" sz="2800" dirty="0"/>
              <a:t>Elastic Load Balancers / Application Load Balancers</a:t>
            </a:r>
          </a:p>
          <a:p>
            <a:r>
              <a:rPr lang="en-US" sz="2800" dirty="0"/>
              <a:t>ETL / Data Integration / Scheduled Tasks: </a:t>
            </a:r>
            <a:r>
              <a:rPr lang="en-US" sz="1600" dirty="0"/>
              <a:t>AWS Lambda</a:t>
            </a:r>
          </a:p>
        </p:txBody>
      </p:sp>
    </p:spTree>
    <p:extLst>
      <p:ext uri="{BB962C8B-B14F-4D97-AF65-F5344CB8AC3E}">
        <p14:creationId xmlns:p14="http://schemas.microsoft.com/office/powerpoint/2010/main" val="333259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BA82D-838E-434E-93E4-8D25DA630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1" r="3878"/>
          <a:stretch/>
        </p:blipFill>
        <p:spPr>
          <a:xfrm>
            <a:off x="27432" y="1107518"/>
            <a:ext cx="9144000" cy="494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3FE80401-CED4-4D57-B119-198DFCFD880C}"/>
              </a:ext>
            </a:extLst>
          </p:cNvPr>
          <p:cNvSpPr/>
          <p:nvPr/>
        </p:nvSpPr>
        <p:spPr>
          <a:xfrm>
            <a:off x="3365500" y="5256392"/>
            <a:ext cx="1981200" cy="762000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Banner Oracle </a:t>
            </a:r>
            <a:br>
              <a:rPr lang="en-US" dirty="0"/>
            </a:br>
            <a:r>
              <a:rPr lang="en-US" dirty="0"/>
              <a:t>EC2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07B6C-D1DB-4D9D-9874-95CA2FBFDE28}"/>
              </a:ext>
            </a:extLst>
          </p:cNvPr>
          <p:cNvSpPr txBox="1"/>
          <p:nvPr/>
        </p:nvSpPr>
        <p:spPr>
          <a:xfrm>
            <a:off x="1875935" y="1076154"/>
            <a:ext cx="518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b="1" dirty="0"/>
              <a:t>banner</a:t>
            </a:r>
            <a:r>
              <a:rPr lang="en-US" dirty="0"/>
              <a:t>.infosys.etsu.edu/applicationNavigator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AAD61-F656-48BB-AEB5-B725B7D6CB29}"/>
              </a:ext>
            </a:extLst>
          </p:cNvPr>
          <p:cNvSpPr/>
          <p:nvPr/>
        </p:nvSpPr>
        <p:spPr>
          <a:xfrm>
            <a:off x="3216275" y="1447472"/>
            <a:ext cx="22796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Elastic Load Balancer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F522C8-3D1C-4FC3-9B83-36138D34F77A}"/>
              </a:ext>
            </a:extLst>
          </p:cNvPr>
          <p:cNvSpPr/>
          <p:nvPr/>
        </p:nvSpPr>
        <p:spPr>
          <a:xfrm>
            <a:off x="3216275" y="1894412"/>
            <a:ext cx="11303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haproxy1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F7E700-2F81-4B93-BBC4-B77AD4F3B98F}"/>
              </a:ext>
            </a:extLst>
          </p:cNvPr>
          <p:cNvSpPr/>
          <p:nvPr/>
        </p:nvSpPr>
        <p:spPr>
          <a:xfrm>
            <a:off x="4365625" y="1894412"/>
            <a:ext cx="11303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haproxy2</a:t>
            </a:r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DB12DA76-3FA4-4B63-AC56-3C094B4304EC}"/>
              </a:ext>
            </a:extLst>
          </p:cNvPr>
          <p:cNvSpPr/>
          <p:nvPr/>
        </p:nvSpPr>
        <p:spPr>
          <a:xfrm>
            <a:off x="3181350" y="3724447"/>
            <a:ext cx="2279650" cy="817882"/>
          </a:xfrm>
          <a:prstGeom prst="flowChartMultidocumen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ECS Compute Cluster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C1177-7624-4BFB-BC69-BC5471A9E227}"/>
              </a:ext>
            </a:extLst>
          </p:cNvPr>
          <p:cNvSpPr/>
          <p:nvPr/>
        </p:nvSpPr>
        <p:spPr>
          <a:xfrm>
            <a:off x="3225800" y="2789622"/>
            <a:ext cx="227965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App. Load Balancer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ECBE1-422D-49CF-B2F8-527E23B7DB8B}"/>
              </a:ext>
            </a:extLst>
          </p:cNvPr>
          <p:cNvSpPr/>
          <p:nvPr/>
        </p:nvSpPr>
        <p:spPr>
          <a:xfrm>
            <a:off x="6068030" y="4517035"/>
            <a:ext cx="1527175" cy="480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Jobsub</a:t>
            </a:r>
            <a:r>
              <a:rPr lang="en-US" dirty="0"/>
              <a:t> EC2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BE9009-7FD1-4B8F-972B-8E214870EC3B}"/>
              </a:ext>
            </a:extLst>
          </p:cNvPr>
          <p:cNvCxnSpPr/>
          <p:nvPr/>
        </p:nvCxnSpPr>
        <p:spPr>
          <a:xfrm>
            <a:off x="4365625" y="2309539"/>
            <a:ext cx="0" cy="460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15CFE7-9B96-47C6-892B-488C9EBAF55B}"/>
              </a:ext>
            </a:extLst>
          </p:cNvPr>
          <p:cNvCxnSpPr/>
          <p:nvPr/>
        </p:nvCxnSpPr>
        <p:spPr>
          <a:xfrm>
            <a:off x="304800" y="1867604"/>
            <a:ext cx="858520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B5DB80-0A3A-4E48-855B-9E53E50AAD70}"/>
              </a:ext>
            </a:extLst>
          </p:cNvPr>
          <p:cNvSpPr txBox="1"/>
          <p:nvPr/>
        </p:nvSpPr>
        <p:spPr>
          <a:xfrm>
            <a:off x="8088674" y="150146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31490-5284-4337-8C42-9B10B7F76219}"/>
              </a:ext>
            </a:extLst>
          </p:cNvPr>
          <p:cNvSpPr txBox="1"/>
          <p:nvPr/>
        </p:nvSpPr>
        <p:spPr>
          <a:xfrm>
            <a:off x="8088674" y="187434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Private</a:t>
            </a:r>
          </a:p>
        </p:txBody>
      </p:sp>
      <p:pic>
        <p:nvPicPr>
          <p:cNvPr id="2050" name="Picture 2" descr="Product-Page-Diagram_Amazon-ECR">
            <a:extLst>
              <a:ext uri="{FF2B5EF4-FFF2-40B4-BE49-F238E27FC236}">
                <a16:creationId xmlns:a16="http://schemas.microsoft.com/office/drawing/2014/main" id="{62E4C583-7941-4FD0-A384-FDA2E0818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33563" r="70001" b="30893"/>
          <a:stretch/>
        </p:blipFill>
        <p:spPr bwMode="auto">
          <a:xfrm>
            <a:off x="1712642" y="3468587"/>
            <a:ext cx="566722" cy="6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3BatchOperationsHowitworks">
            <a:extLst>
              <a:ext uri="{FF2B5EF4-FFF2-40B4-BE49-F238E27FC236}">
                <a16:creationId xmlns:a16="http://schemas.microsoft.com/office/drawing/2014/main" id="{677A94BE-334E-4137-AD98-985E60963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32832" r="24890" b="44205"/>
          <a:stretch/>
        </p:blipFill>
        <p:spPr bwMode="auto">
          <a:xfrm>
            <a:off x="1636748" y="4201135"/>
            <a:ext cx="653210" cy="57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8657ED-728B-4D60-A7C3-10F094832307}"/>
              </a:ext>
            </a:extLst>
          </p:cNvPr>
          <p:cNvCxnSpPr>
            <a:cxnSpLocks/>
          </p:cNvCxnSpPr>
          <p:nvPr/>
        </p:nvCxnSpPr>
        <p:spPr>
          <a:xfrm>
            <a:off x="2331289" y="3889295"/>
            <a:ext cx="754811" cy="1493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7C5B22-5E0C-4E0D-B30C-8B89DABD4B54}"/>
              </a:ext>
            </a:extLst>
          </p:cNvPr>
          <p:cNvCxnSpPr>
            <a:cxnSpLocks/>
            <a:stCxn id="2052" idx="3"/>
          </p:cNvCxnSpPr>
          <p:nvPr/>
        </p:nvCxnSpPr>
        <p:spPr>
          <a:xfrm flipV="1">
            <a:off x="2289958" y="4311414"/>
            <a:ext cx="839467" cy="179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3BC29A-45A1-4074-942A-4F12AA957733}"/>
              </a:ext>
            </a:extLst>
          </p:cNvPr>
          <p:cNvCxnSpPr/>
          <p:nvPr/>
        </p:nvCxnSpPr>
        <p:spPr>
          <a:xfrm>
            <a:off x="4380230" y="4637612"/>
            <a:ext cx="0" cy="460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4" name="Picture 6" descr="Image result for git icon">
            <a:extLst>
              <a:ext uri="{FF2B5EF4-FFF2-40B4-BE49-F238E27FC236}">
                <a16:creationId xmlns:a16="http://schemas.microsoft.com/office/drawing/2014/main" id="{4767A13E-93B7-4BE9-92BB-9906A21A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8" y="4088905"/>
            <a:ext cx="948276" cy="3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4153B7-7FC0-48DD-97F1-1EE92FE8DA95}"/>
              </a:ext>
            </a:extLst>
          </p:cNvPr>
          <p:cNvCxnSpPr>
            <a:cxnSpLocks/>
            <a:endCxn id="2050" idx="1"/>
          </p:cNvCxnSpPr>
          <p:nvPr/>
        </p:nvCxnSpPr>
        <p:spPr>
          <a:xfrm flipV="1">
            <a:off x="1189392" y="3800988"/>
            <a:ext cx="523250" cy="287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FACE56-7AF5-4CA7-B950-A084B072AB98}"/>
              </a:ext>
            </a:extLst>
          </p:cNvPr>
          <p:cNvCxnSpPr>
            <a:cxnSpLocks/>
            <a:endCxn id="2052" idx="1"/>
          </p:cNvCxnSpPr>
          <p:nvPr/>
        </p:nvCxnSpPr>
        <p:spPr>
          <a:xfrm>
            <a:off x="1174650" y="4311414"/>
            <a:ext cx="462098" cy="179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6" name="Straight Arrow Connector 2055">
            <a:extLst>
              <a:ext uri="{FF2B5EF4-FFF2-40B4-BE49-F238E27FC236}">
                <a16:creationId xmlns:a16="http://schemas.microsoft.com/office/drawing/2014/main" id="{1E9B5FF3-8D25-48BC-831A-495BFF6D99B4}"/>
              </a:ext>
            </a:extLst>
          </p:cNvPr>
          <p:cNvCxnSpPr/>
          <p:nvPr/>
        </p:nvCxnSpPr>
        <p:spPr>
          <a:xfrm flipH="1">
            <a:off x="5505450" y="5098534"/>
            <a:ext cx="453390" cy="3192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58" name="Straight Arrow Connector 2057">
            <a:extLst>
              <a:ext uri="{FF2B5EF4-FFF2-40B4-BE49-F238E27FC236}">
                <a16:creationId xmlns:a16="http://schemas.microsoft.com/office/drawing/2014/main" id="{B1C7FB27-23FF-46CC-BD42-297023C78466}"/>
              </a:ext>
            </a:extLst>
          </p:cNvPr>
          <p:cNvCxnSpPr/>
          <p:nvPr/>
        </p:nvCxnSpPr>
        <p:spPr>
          <a:xfrm flipH="1" flipV="1">
            <a:off x="5505450" y="4396740"/>
            <a:ext cx="458454" cy="2408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BACC827-B8D0-4547-965E-B8A8B995A748}"/>
              </a:ext>
            </a:extLst>
          </p:cNvPr>
          <p:cNvSpPr/>
          <p:nvPr/>
        </p:nvSpPr>
        <p:spPr>
          <a:xfrm>
            <a:off x="6616670" y="2350307"/>
            <a:ext cx="1186205" cy="3564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EC2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03E8ED-BDD8-403B-BDB4-1BD65006C305}"/>
              </a:ext>
            </a:extLst>
          </p:cNvPr>
          <p:cNvSpPr/>
          <p:nvPr/>
        </p:nvSpPr>
        <p:spPr>
          <a:xfrm>
            <a:off x="689282" y="2343728"/>
            <a:ext cx="1628171" cy="3564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On-Prem</a:t>
            </a:r>
          </a:p>
        </p:txBody>
      </p: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C28C0D23-DB54-4405-B2FA-44B59C6F7188}"/>
              </a:ext>
            </a:extLst>
          </p:cNvPr>
          <p:cNvCxnSpPr/>
          <p:nvPr/>
        </p:nvCxnSpPr>
        <p:spPr>
          <a:xfrm>
            <a:off x="5676900" y="2243676"/>
            <a:ext cx="800100" cy="284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62" name="Straight Arrow Connector 2061">
            <a:extLst>
              <a:ext uri="{FF2B5EF4-FFF2-40B4-BE49-F238E27FC236}">
                <a16:creationId xmlns:a16="http://schemas.microsoft.com/office/drawing/2014/main" id="{14C6732A-1440-4A8E-8D66-D2175BFE4F89}"/>
              </a:ext>
            </a:extLst>
          </p:cNvPr>
          <p:cNvCxnSpPr>
            <a:cxnSpLocks/>
          </p:cNvCxnSpPr>
          <p:nvPr/>
        </p:nvCxnSpPr>
        <p:spPr>
          <a:xfrm flipH="1">
            <a:off x="2432041" y="2236294"/>
            <a:ext cx="643820" cy="2132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64" name="Picture 8" descr="Image result for amazon cli logo">
            <a:extLst>
              <a:ext uri="{FF2B5EF4-FFF2-40B4-BE49-F238E27FC236}">
                <a16:creationId xmlns:a16="http://schemas.microsoft.com/office/drawing/2014/main" id="{9858DB4F-4DCE-4BC5-AA45-97205758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8" y="5019135"/>
            <a:ext cx="790856" cy="4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0" name="Straight Arrow Connector 2069">
            <a:extLst>
              <a:ext uri="{FF2B5EF4-FFF2-40B4-BE49-F238E27FC236}">
                <a16:creationId xmlns:a16="http://schemas.microsoft.com/office/drawing/2014/main" id="{98C0F12A-6F64-453A-9337-528C50D623F1}"/>
              </a:ext>
            </a:extLst>
          </p:cNvPr>
          <p:cNvCxnSpPr>
            <a:cxnSpLocks/>
          </p:cNvCxnSpPr>
          <p:nvPr/>
        </p:nvCxnSpPr>
        <p:spPr>
          <a:xfrm flipV="1">
            <a:off x="1084014" y="5256392"/>
            <a:ext cx="419354" cy="34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72" name="Straight Arrow Connector 2071">
            <a:extLst>
              <a:ext uri="{FF2B5EF4-FFF2-40B4-BE49-F238E27FC236}">
                <a16:creationId xmlns:a16="http://schemas.microsoft.com/office/drawing/2014/main" id="{65D30149-F3C4-4E66-B7B9-CDA71E562961}"/>
              </a:ext>
            </a:extLst>
          </p:cNvPr>
          <p:cNvCxnSpPr>
            <a:cxnSpLocks/>
          </p:cNvCxnSpPr>
          <p:nvPr/>
        </p:nvCxnSpPr>
        <p:spPr>
          <a:xfrm flipV="1">
            <a:off x="2452138" y="4637093"/>
            <a:ext cx="673279" cy="529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78" name="Straight Arrow Connector 2077">
            <a:extLst>
              <a:ext uri="{FF2B5EF4-FFF2-40B4-BE49-F238E27FC236}">
                <a16:creationId xmlns:a16="http://schemas.microsoft.com/office/drawing/2014/main" id="{0B5E9A60-DB46-4F3F-BF9A-2E917248F091}"/>
              </a:ext>
            </a:extLst>
          </p:cNvPr>
          <p:cNvCxnSpPr/>
          <p:nvPr/>
        </p:nvCxnSpPr>
        <p:spPr>
          <a:xfrm>
            <a:off x="4365625" y="3284220"/>
            <a:ext cx="0" cy="373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79" name="Picture 10" descr="Image result for terraform logo">
            <a:extLst>
              <a:ext uri="{FF2B5EF4-FFF2-40B4-BE49-F238E27FC236}">
                <a16:creationId xmlns:a16="http://schemas.microsoft.com/office/drawing/2014/main" id="{4002641F-18AA-4BE5-921C-8EEE69E6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" y="4960143"/>
            <a:ext cx="1114604" cy="111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6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C0E18-24DD-48D6-9849-D9C8DEE34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4" t="33905" r="5782" b="7744"/>
          <a:stretch/>
        </p:blipFill>
        <p:spPr>
          <a:xfrm>
            <a:off x="0" y="1498864"/>
            <a:ext cx="9144000" cy="38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0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ED6A6-4533-44E4-A020-F6F452CB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8" r="8394" b="1614"/>
          <a:stretch/>
        </p:blipFill>
        <p:spPr>
          <a:xfrm>
            <a:off x="0" y="-330199"/>
            <a:ext cx="9144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0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Technologies and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F2BC-2606-43A7-97C6-2551FF47478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Docker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BD31A-32ED-4251-B000-79C5FC56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1" t="12006" r="37778" b="5556"/>
          <a:stretch/>
        </p:blipFill>
        <p:spPr>
          <a:xfrm>
            <a:off x="5559043" y="1158988"/>
            <a:ext cx="3298443" cy="4916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DC793-23F2-4D3D-8774-9547D7F83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8" t="30646" r="46506" b="31840"/>
          <a:stretch/>
        </p:blipFill>
        <p:spPr>
          <a:xfrm>
            <a:off x="286513" y="2340825"/>
            <a:ext cx="5020983" cy="3424975"/>
          </a:xfrm>
          <a:prstGeom prst="rect">
            <a:avLst/>
          </a:prstGeom>
        </p:spPr>
      </p:pic>
      <p:pic>
        <p:nvPicPr>
          <p:cNvPr id="6" name="Picture 2" descr="Product-Page-Diagram_Amazon-ECR">
            <a:extLst>
              <a:ext uri="{FF2B5EF4-FFF2-40B4-BE49-F238E27FC236}">
                <a16:creationId xmlns:a16="http://schemas.microsoft.com/office/drawing/2014/main" id="{C030A27A-9244-4BAF-85DF-47DAABBCA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33563" r="70001" b="30893"/>
          <a:stretch/>
        </p:blipFill>
        <p:spPr bwMode="auto">
          <a:xfrm>
            <a:off x="4404328" y="1346099"/>
            <a:ext cx="566722" cy="6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git icon">
            <a:extLst>
              <a:ext uri="{FF2B5EF4-FFF2-40B4-BE49-F238E27FC236}">
                <a16:creationId xmlns:a16="http://schemas.microsoft.com/office/drawing/2014/main" id="{7C16CB10-4E9B-464C-9F64-BF5C7BEA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71" y="1493002"/>
            <a:ext cx="948276" cy="3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0B2437B-8D29-4E8F-8AB8-E11ADE15345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911558" y="1678500"/>
            <a:ext cx="4927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1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784</Words>
  <Application>Microsoft Office PowerPoint</Application>
  <PresentationFormat>On-screen Show (4:3)</PresentationFormat>
  <Paragraphs>169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Liberation Sans</vt:lpstr>
      <vt:lpstr>Minion Pro</vt:lpstr>
      <vt:lpstr>Office Theme</vt:lpstr>
      <vt:lpstr>PowerPoint Presentation</vt:lpstr>
      <vt:lpstr>Goals and Overview</vt:lpstr>
      <vt:lpstr>Motivations</vt:lpstr>
      <vt:lpstr>Architecture</vt:lpstr>
      <vt:lpstr>Architecture</vt:lpstr>
      <vt:lpstr>Architecture</vt:lpstr>
      <vt:lpstr>Architecture</vt:lpstr>
      <vt:lpstr>Architecture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Technologies and Services</vt:lpstr>
      <vt:lpstr>Benefits</vt:lpstr>
      <vt:lpstr>Challenges</vt:lpstr>
      <vt:lpstr>What’s Next?</vt:lpstr>
      <vt:lpstr>Collaboration</vt:lpstr>
      <vt:lpstr>Albert ‘Alby’ Holtsclaw Senior DevOps Architect / Senior Database Administrator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Westbrooks</dc:creator>
  <cp:lastModifiedBy>Holtsclaw, Albert</cp:lastModifiedBy>
  <cp:revision>161</cp:revision>
  <dcterms:created xsi:type="dcterms:W3CDTF">2014-06-04T15:43:42Z</dcterms:created>
  <dcterms:modified xsi:type="dcterms:W3CDTF">2019-06-14T20:21:45Z</dcterms:modified>
</cp:coreProperties>
</file>